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5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7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1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F69EA-1AD9-401C-80AB-A9C2276E43BF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672D2-FBB3-45B9-8089-06B138CF6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0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2C7FA-2FA2-4C63-A95F-348FF36FB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89692D-DB09-47DC-9E61-8EC0E3F0F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F9CBC-A80C-4146-BAA7-E2EEC5D49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FC60-18EB-40FA-AA3D-AFF4D619F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95359-732F-4AB2-B6A7-08B3AF3B9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8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ED66-B958-4B5E-BAB8-1EB793929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1657C4-A6B2-4699-B27D-8F0E8062C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769A1-21B1-4C70-8C99-D2060788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733B1-9DCD-45D9-83AE-1065C4AC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8B156-0DA5-4F21-A73E-C1D60480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2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4B710E-6AE8-40DC-A55D-F38EAAB14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7E317-1865-4763-828D-A2D65E73A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8C56E-E146-4B56-9BBB-D543B01C0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87C63-9EEA-4610-AC00-B7F537099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9B0B2-A5C9-468A-8929-56D6AE11A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2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F6973-12A5-4280-B29B-CF5C4EB7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F89BE-2F98-4C93-AD8C-689468048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733D6-CCB5-4BFA-BFA3-CE8CA3B0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7B3D9-435C-4E3B-A9B4-9A24EECC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1D1DF-0673-4E36-8A0D-4105B9CD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ECED-A355-4B9D-A6EF-1529C4795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2FF6F-9446-44BA-A5E9-0C68E9A48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FEDC0-51AA-46E7-9AF7-419B2223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9246E-A55E-4859-B9E3-5DAE58F5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78ABD-6ED7-41C9-8022-285058546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5BCC0-2C7B-451D-89A3-52EAFD3C9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32BD8-4F22-4448-8FA9-B520F824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B2861-6C11-4466-A833-907861F69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C83CE-44DD-4FE6-A6C3-B040822FE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8DC06-24A2-4FE5-91AE-52DB76990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AF807-151F-40A6-9AEF-91D2B47A1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C9C62-9F4F-4325-A9F3-EEC5306DE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F1A84-7E95-4449-B3F3-C8C45E502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9D9DBA-9AEB-41E7-AD47-3A330216F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883BD7-DAEC-482E-96BF-904FD718B4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B35274-AFEA-46BD-8B8F-F4C62DAEAB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F8810-DC9B-4DC7-AB52-0544D1F8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683D3-726C-404F-BE12-B7AE46E1B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9929E7-7BD2-4D3D-BEAD-E53991F4A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5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1DE6-9273-41D0-8724-1B1BE77B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8C27F0-FCDB-48EC-97E4-9871F59B3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1ED5F-D313-4EFB-B65B-98588B7E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FD7FF-4F01-49C0-AC03-FA37C7F4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9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4D1C2-817D-45A5-95C8-680BBB68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19A5D8-A23C-4E23-BF70-71B84A5C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76E31-F071-46E7-A5E9-A853AFA8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8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123E2-D977-4B46-999E-3C41B3119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4A6B9-3481-43D7-B424-9BAEA7A32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9D651-8B32-4388-9F32-37DF953A2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96ECF-A042-4725-AC50-A90C4863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7740F-DADC-4C97-A7BB-94C928480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A7D43-A929-4F0F-B4F6-DF36FB03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23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794AA-7402-45F6-85DB-2BE6765EE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4534F8-20FB-4CC8-BFAF-47D6ADE07C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38478-34C0-4106-B66A-3D63CF7C2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421583-4CEE-4631-AE35-20D7E9B7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93611-14FF-4AB9-AEA9-3DD5C9D5E6C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92363-DCEF-4E3B-89DE-AE6C7A70E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1A043-B6B2-4D66-9DAC-5BF7A9D3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3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114E79-237D-4442-9931-21D6F1480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8719B-65E1-492A-AEC6-D8A045486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7C934-6CD7-4797-919E-5D71C4FD59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93611-14FF-4AB9-AEA9-3DD5C9D5E6C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10C31-DC00-4FB4-B519-C97DB50128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70DDE-3DC2-4E1B-BF37-3A5E9CC71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15FA2-CBF0-41B0-BE2D-7F01F8596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7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european-union/about-eu_e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ur-lex.europa.eu/collection/eu-law/eu-case-law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NATIONAL UNIVERSITY OF PUBLIC SERVICE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7736" y="2710643"/>
            <a:ext cx="9144000" cy="355213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FACULTY OF INTERNATIONAL AND EUROPEAN STUDIES</a:t>
            </a: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The EU Legal System and the Case Law of the Court of Justice of the EU</a:t>
            </a: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Dr. Miklós Szirbik, LL.M.</a:t>
            </a: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10.02.2020</a:t>
            </a:r>
          </a:p>
          <a:p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INTRODUCTION</a:t>
            </a: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i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914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>
                <a:solidFill>
                  <a:srgbClr val="FFC000">
                    <a:lumMod val="75000"/>
                  </a:srgbClr>
                </a:solidFill>
              </a:rPr>
              <a:t>Miklós Szirbik, </a:t>
            </a:r>
            <a:r>
              <a:rPr lang="en-US" sz="2000" b="1" i="1" dirty="0">
                <a:solidFill>
                  <a:srgbClr val="FFC000">
                    <a:lumMod val="75000"/>
                  </a:srgbClr>
                </a:solidFill>
              </a:rPr>
              <a:t>The EU Legal System</a:t>
            </a:r>
            <a:br>
              <a:rPr lang="en-US" sz="2000" b="1" i="1" dirty="0">
                <a:solidFill>
                  <a:srgbClr val="FFC000">
                    <a:lumMod val="75000"/>
                  </a:srgbClr>
                </a:solidFill>
              </a:rPr>
            </a:br>
            <a:r>
              <a:rPr lang="en-US" sz="2000" b="1" i="1" dirty="0">
                <a:solidFill>
                  <a:srgbClr val="FFC000">
                    <a:lumMod val="75000"/>
                  </a:srgbClr>
                </a:solidFill>
              </a:rPr>
              <a:t> and the Case Law </a:t>
            </a:r>
            <a:br>
              <a:rPr lang="en-US" sz="2000" b="1" i="1" dirty="0">
                <a:solidFill>
                  <a:srgbClr val="FFC000">
                    <a:lumMod val="75000"/>
                  </a:srgbClr>
                </a:solidFill>
              </a:rPr>
            </a:br>
            <a:r>
              <a:rPr lang="en-US" sz="2000" b="1" i="1" dirty="0">
                <a:solidFill>
                  <a:srgbClr val="FFC000">
                    <a:lumMod val="75000"/>
                  </a:srgbClr>
                </a:solidFill>
              </a:rPr>
              <a:t>of the Court of Justice of the EU</a:t>
            </a: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483" y="2779652"/>
            <a:ext cx="9144000" cy="3782173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Introductional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Questions: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- What do you think, when and why did modern European Integration start?</a:t>
            </a:r>
          </a:p>
        </p:txBody>
      </p:sp>
    </p:spTree>
    <p:extLst>
      <p:ext uri="{BB962C8B-B14F-4D97-AF65-F5344CB8AC3E}">
        <p14:creationId xmlns:p14="http://schemas.microsoft.com/office/powerpoint/2010/main" val="3247235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accent4">
                    <a:lumMod val="75000"/>
                  </a:schemeClr>
                </a:solidFill>
              </a:rPr>
              <a:t>Thank you for your attention!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10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Miklós Szirbik, </a:t>
            </a: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The EU Legal System and the Case Law </a:t>
            </a:r>
            <a:b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i="1" dirty="0">
                <a:solidFill>
                  <a:schemeClr val="accent4">
                    <a:lumMod val="75000"/>
                  </a:schemeClr>
                </a:solidFill>
              </a:rPr>
              <a:t>of the Court of Justice of the EU</a:t>
            </a:r>
            <a:b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3268" y="2762400"/>
            <a:ext cx="9144000" cy="2333167"/>
          </a:xfrm>
        </p:spPr>
        <p:txBody>
          <a:bodyPr>
            <a:normAutofit/>
          </a:bodyPr>
          <a:lstStyle/>
          <a:p>
            <a:pPr algn="just"/>
            <a:r>
              <a:rPr lang="en-US" b="1" i="1" u="sng" dirty="0">
                <a:solidFill>
                  <a:schemeClr val="accent4">
                    <a:lumMod val="75000"/>
                  </a:schemeClr>
                </a:solidFill>
              </a:rPr>
              <a:t>AGENDA</a:t>
            </a:r>
          </a:p>
          <a:p>
            <a:pPr marL="457200" indent="-457200" algn="just">
              <a:buAutoNum type="arabicPeriod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Introduction of teacher</a:t>
            </a:r>
          </a:p>
          <a:p>
            <a:pPr marL="457200" indent="-457200" algn="just">
              <a:buAutoNum type="arabicPeriod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Course Overview and Introduction</a:t>
            </a:r>
          </a:p>
          <a:p>
            <a:pPr marL="457200" indent="-457200" algn="just">
              <a:buAutoNum type="arabicPeriod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Assessment</a:t>
            </a:r>
          </a:p>
          <a:p>
            <a:pPr marL="457200" indent="-457200" algn="just">
              <a:buAutoNum type="arabicPeriod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Literature</a:t>
            </a: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37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Miklós Szirbik, </a:t>
            </a: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The EU Legal System </a:t>
            </a:r>
            <a:b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and the Case Law of the Court of Justice of the EU</a:t>
            </a:r>
            <a:endParaRPr lang="en-US" sz="20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483" y="2779652"/>
            <a:ext cx="9144000" cy="3782173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Introduction of teacher</a:t>
            </a:r>
          </a:p>
          <a:p>
            <a:pPr marL="342900" indent="-342900" algn="just">
              <a:buFontTx/>
              <a:buChar char="-"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2005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State Examination in Law, Goethe University Frankfurt am Main, Germany</a:t>
            </a:r>
          </a:p>
          <a:p>
            <a:pPr marL="342900" indent="-342900" algn="just">
              <a:buFontTx/>
              <a:buChar char="-"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2007-2011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LL.M. and Ph.D.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Andrássy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Gyula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German Language University Budapest (EU Law, EU Integration)</a:t>
            </a:r>
          </a:p>
          <a:p>
            <a:pPr marL="342900" indent="-342900" algn="just">
              <a:buFontTx/>
              <a:buChar char="-"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2012-2016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State Aid Monitoring Office (TVI), Prime Minister's Office</a:t>
            </a:r>
          </a:p>
          <a:p>
            <a:pPr marL="342900" indent="-342900" algn="just">
              <a:buFontTx/>
              <a:buChar char="-"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Other EU Law related tasks: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German International Cooperation (GIZ) - Bangladesh Office, Dhaka; FPS Law Firm Frankfurt am Main; CHSH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Dezső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Law Firm Budapest</a:t>
            </a:r>
          </a:p>
          <a:p>
            <a:pPr marL="457200" indent="-457200" algn="just">
              <a:buAutoNum type="arabicPeriod"/>
            </a:pP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63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Miklós Szirbik, </a:t>
            </a: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The EU Legal System </a:t>
            </a:r>
            <a:b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and the Case Law </a:t>
            </a:r>
            <a:b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of the Court of Justice of the EU</a:t>
            </a:r>
            <a:endParaRPr lang="en-US" sz="20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483" y="2779652"/>
            <a:ext cx="9144000" cy="3782173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Course Overview and Introduction</a:t>
            </a:r>
          </a:p>
          <a:p>
            <a:pPr algn="just"/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Additionally to the 4 freedoms within the internal markets (free movement of goods, freedom of establishment and providing services, freedom of free movement of capital and workforce) the following contents on the next slide. </a:t>
            </a:r>
          </a:p>
          <a:p>
            <a:pPr algn="just"/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553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1599" y="387794"/>
            <a:ext cx="1652835" cy="8080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just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Miklós Szirbik, Public Law of the European Union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483" y="2779652"/>
            <a:ext cx="9144000" cy="3782173"/>
          </a:xfrm>
        </p:spPr>
        <p:txBody>
          <a:bodyPr>
            <a:normAutofit/>
          </a:bodyPr>
          <a:lstStyle/>
          <a:p>
            <a:pPr algn="just"/>
            <a:endParaRPr lang="en-U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29D0AC-C77E-4840-96E7-3001E53131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78507" y="-1127703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072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>
                <a:solidFill>
                  <a:schemeClr val="accent4">
                    <a:lumMod val="75000"/>
                  </a:schemeClr>
                </a:solidFill>
              </a:rPr>
              <a:t>Miklós Szirbik, </a:t>
            </a: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The EU Legal System and the Case Law </a:t>
            </a:r>
            <a:b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of the Court of Justice of the EU</a:t>
            </a:r>
            <a:endParaRPr lang="en-US" sz="20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483" y="2779652"/>
            <a:ext cx="9144000" cy="3782173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Assessment</a:t>
            </a:r>
          </a:p>
          <a:p>
            <a:pPr algn="just"/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In-class test within the semester. </a:t>
            </a:r>
          </a:p>
          <a:p>
            <a:pPr algn="just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Written in-class closed book test. </a:t>
            </a:r>
          </a:p>
        </p:txBody>
      </p:sp>
    </p:spTree>
    <p:extLst>
      <p:ext uri="{BB962C8B-B14F-4D97-AF65-F5344CB8AC3E}">
        <p14:creationId xmlns:p14="http://schemas.microsoft.com/office/powerpoint/2010/main" val="511103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8426"/>
            <a:ext cx="1425677" cy="483265"/>
          </a:xfrm>
        </p:spPr>
        <p:txBody>
          <a:bodyPr>
            <a:normAutofit/>
          </a:bodyPr>
          <a:lstStyle/>
          <a:p>
            <a:pPr algn="just"/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Literature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483" y="2779652"/>
            <a:ext cx="9144000" cy="3782173"/>
          </a:xfrm>
        </p:spPr>
        <p:txBody>
          <a:bodyPr>
            <a:normAutofit/>
          </a:bodyPr>
          <a:lstStyle/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11B438-EC09-4D9D-88A8-553A9A7F4D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03739" y="-1002891"/>
            <a:ext cx="6526161" cy="870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534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>
                <a:solidFill>
                  <a:schemeClr val="accent4">
                    <a:lumMod val="75000"/>
                  </a:schemeClr>
                </a:solidFill>
              </a:rPr>
              <a:t>Miklós Szirbik, </a:t>
            </a: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The EU Legal System</a:t>
            </a:r>
            <a:b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 and the Case Law </a:t>
            </a:r>
            <a:b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</a:rPr>
              <a:t>of the Court of Justice of the EU</a:t>
            </a:r>
            <a:endParaRPr lang="en-US" sz="20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483" y="2779652"/>
            <a:ext cx="9144000" cy="3782173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Literature and additional sources in English</a:t>
            </a:r>
          </a:p>
          <a:p>
            <a:pPr algn="just"/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EU in general: </a:t>
            </a: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  <a:hlinkClick r:id="rId3"/>
              </a:rPr>
              <a:t>https://europa.eu/european-union/about-eu_en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Case law of EU Court in 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</a:rPr>
              <a:t>English, Hungarian and all other EU languages</a:t>
            </a:r>
          </a:p>
          <a:p>
            <a:pPr algn="just"/>
            <a:r>
              <a:rPr lang="en-US" b="1" dirty="0">
                <a:solidFill>
                  <a:schemeClr val="accent4">
                    <a:lumMod val="75000"/>
                  </a:schemeClr>
                </a:solidFill>
                <a:hlinkClick r:id="rId4"/>
              </a:rPr>
              <a:t>https://eur-lex.europa.eu/collection/eu-law/eu-case-law.html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/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221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F1D635-B2C7-4E04-B1C5-3CAA86471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50" y="983876"/>
            <a:ext cx="2453917" cy="11996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4F3692-B5AA-4567-A6DB-5E347DE6F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45390"/>
            <a:ext cx="10208342" cy="1476666"/>
          </a:xfrm>
        </p:spPr>
        <p:txBody>
          <a:bodyPr>
            <a:normAutofit/>
          </a:bodyPr>
          <a:lstStyle/>
          <a:p>
            <a:pPr algn="l"/>
            <a:r>
              <a:rPr lang="en-US" sz="2000" b="1" u="sng" dirty="0">
                <a:solidFill>
                  <a:srgbClr val="FFC000">
                    <a:lumMod val="75000"/>
                  </a:srgbClr>
                </a:solidFill>
              </a:rPr>
              <a:t>Miklós Szirbik, </a:t>
            </a:r>
            <a:r>
              <a:rPr lang="en-US" sz="2000" b="1" i="1" dirty="0">
                <a:solidFill>
                  <a:srgbClr val="FFC000">
                    <a:lumMod val="75000"/>
                  </a:srgbClr>
                </a:solidFill>
              </a:rPr>
              <a:t>The EU Legal System</a:t>
            </a:r>
            <a:br>
              <a:rPr lang="en-US" sz="2000" b="1" i="1" dirty="0">
                <a:solidFill>
                  <a:srgbClr val="FFC000">
                    <a:lumMod val="75000"/>
                  </a:srgbClr>
                </a:solidFill>
              </a:rPr>
            </a:br>
            <a:r>
              <a:rPr lang="en-US" sz="2000" b="1" i="1" dirty="0">
                <a:solidFill>
                  <a:srgbClr val="FFC000">
                    <a:lumMod val="75000"/>
                  </a:srgbClr>
                </a:solidFill>
              </a:rPr>
              <a:t> and the Case Law </a:t>
            </a:r>
            <a:br>
              <a:rPr lang="en-US" sz="2000" b="1" i="1" dirty="0">
                <a:solidFill>
                  <a:srgbClr val="FFC000">
                    <a:lumMod val="75000"/>
                  </a:srgbClr>
                </a:solidFill>
              </a:rPr>
            </a:br>
            <a:r>
              <a:rPr lang="en-US" sz="2000" b="1" i="1" dirty="0">
                <a:solidFill>
                  <a:srgbClr val="FFC000">
                    <a:lumMod val="75000"/>
                  </a:srgbClr>
                </a:solidFill>
              </a:rPr>
              <a:t>of the Court of Justice of the EU</a:t>
            </a:r>
            <a:endParaRPr lang="en-US" sz="2400" b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D2E3-C7B6-4895-BFA4-F58D1C7F8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483" y="2779652"/>
            <a:ext cx="9144000" cy="3782173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>
                <a:solidFill>
                  <a:schemeClr val="accent4">
                    <a:lumMod val="75000"/>
                  </a:schemeClr>
                </a:solidFill>
              </a:rPr>
              <a:t>Introductional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 Questions:</a:t>
            </a: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What do you think, which economy is larger: that of the U.S.A., the EU or China and how would you measure it?</a:t>
            </a:r>
          </a:p>
          <a:p>
            <a:pPr marL="342900" indent="-342900" algn="just">
              <a:buFontTx/>
              <a:buChar char="-"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In your opinion is the EU rather a state or an international organization? What pros and cons can you think of for each direction?</a:t>
            </a:r>
          </a:p>
          <a:p>
            <a:pPr algn="just"/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652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475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NATIONAL UNIVERSITY OF PUBLIC SERVICE</vt:lpstr>
      <vt:lpstr>Miklós Szirbik, The EU Legal System and the Case Law  of the Court of Justice of the EU </vt:lpstr>
      <vt:lpstr>Miklós Szirbik, The EU Legal System  and the Case Law of the Court of Justice of the EU</vt:lpstr>
      <vt:lpstr>Miklós Szirbik, The EU Legal System  and the Case Law  of the Court of Justice of the EU</vt:lpstr>
      <vt:lpstr>Miklós Szirbik, Public Law of the European Union</vt:lpstr>
      <vt:lpstr>Miklós Szirbik, The EU Legal System and the Case Law  of the Court of Justice of the EU</vt:lpstr>
      <vt:lpstr>Literature</vt:lpstr>
      <vt:lpstr>Miklós Szirbik, The EU Legal System  and the Case Law  of the Court of Justice of the EU</vt:lpstr>
      <vt:lpstr>Miklós Szirbik, The EU Legal System  and the Case Law  of the Court of Justice of the EU</vt:lpstr>
      <vt:lpstr>Miklós Szirbik, The EU Legal System  and the Case Law  of the Court of Justice of the EU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UNIVERSITY OF PUBLIC SERVICE</dc:title>
  <dc:creator>Szirbik Miklos</dc:creator>
  <cp:lastModifiedBy>Szirbik Miklos</cp:lastModifiedBy>
  <cp:revision>15</cp:revision>
  <dcterms:created xsi:type="dcterms:W3CDTF">2019-02-07T17:10:18Z</dcterms:created>
  <dcterms:modified xsi:type="dcterms:W3CDTF">2020-02-10T15:01:19Z</dcterms:modified>
</cp:coreProperties>
</file>